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61" r:id="rId4"/>
    <p:sldId id="296" r:id="rId5"/>
    <p:sldId id="263" r:id="rId6"/>
    <p:sldId id="283" r:id="rId7"/>
    <p:sldId id="264" r:id="rId8"/>
    <p:sldId id="262" r:id="rId9"/>
    <p:sldId id="298" r:id="rId10"/>
    <p:sldId id="276" r:id="rId11"/>
    <p:sldId id="277" r:id="rId12"/>
    <p:sldId id="278" r:id="rId13"/>
    <p:sldId id="279" r:id="rId14"/>
    <p:sldId id="275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270" r:id="rId26"/>
    <p:sldId id="271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</p:sldIdLst>
  <p:sldSz cx="9144000" cy="5143500" type="screen16x9"/>
  <p:notesSz cx="6858000" cy="9144000"/>
  <p:embeddedFontLst>
    <p:embeddedFont>
      <p:font typeface="Lexend Deca" pitchFamily="2" charset="-78"/>
      <p:regular r:id="rId38"/>
    </p:embeddedFont>
    <p:embeddedFont>
      <p:font typeface="Muli" panose="02000503000000000000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97"/>
    <p:restoredTop sz="94720"/>
  </p:normalViewPr>
  <p:slideViewPr>
    <p:cSldViewPr snapToGrid="0">
      <p:cViewPr varScale="1">
        <p:scale>
          <a:sx n="123" d="100"/>
          <a:sy n="123" d="100"/>
        </p:scale>
        <p:origin x="18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66F2ABEA-4BE3-88B6-1234-762640F2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601BD-FADB-B97C-4DDB-2A7883AF1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840AE591-C4C0-A013-5135-95CC1EFF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60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3481CDF2-56CB-30D3-1483-73E87C01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74F3E25C-E030-1816-6F75-AE891C71C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FBD9F60D-8B80-72F8-0877-FCA8F1C5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4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BCE5CF3-11AC-D033-3556-15FCB3CB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C3AFA824-B1B5-9FC2-9C1C-3B18C434F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333F8AE7-02BC-9B9C-B245-ECB01BFE9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29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F120EA7-78FC-AB4A-501B-96D1410F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15F75344-B199-FCFD-093A-247CCDA18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CA1CB3C6-98FE-AE29-B118-77BB677B7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5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192B61BA-D92A-0868-9C5E-DFD735C2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DBAF44CC-6DEC-FAAE-9C38-B445F9B5F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10F2283-2780-EE85-9B43-2ECE9BEF9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3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AA1A0AD7-3FDF-139F-207A-11DE6190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52673-3B70-F6A6-227A-9F2D58FAA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B8C7C80-CBA8-9BE8-AC68-8C3AFBC1E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35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77EDA85-5EDB-CA43-4572-C0192C7B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3A26BF0E-46C2-92A6-B7A9-1381FDAA2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D4B95020-6E86-AC4A-0CF8-5A9ABEBF2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55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4937C5EC-8A67-24F3-D86B-DA958613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E188FBEC-9B35-198C-B453-321980D82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BAA6E502-93BC-11D9-434E-E1130C1B8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61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34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50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 Gloves</a:t>
            </a:r>
            <a:br>
              <a:rPr lang="en" dirty="0"/>
            </a:br>
            <a:br>
              <a:rPr lang="en" dirty="0"/>
            </a:br>
            <a:r>
              <a:rPr lang="en" sz="3200" dirty="0"/>
              <a:t>IoT and 3D Intelligent System Project</a:t>
            </a:r>
            <a:br>
              <a:rPr lang="en" sz="3200" dirty="0"/>
            </a:br>
            <a:br>
              <a:rPr lang="en" sz="3200" dirty="0"/>
            </a:br>
            <a:r>
              <a:rPr lang="en" sz="2000" dirty="0"/>
              <a:t>Andrea Grandi</a:t>
            </a:r>
            <a:br>
              <a:rPr lang="en" sz="2000" dirty="0"/>
            </a:br>
            <a:r>
              <a:rPr lang="en" sz="2000" dirty="0"/>
              <a:t>Daniele </a:t>
            </a:r>
            <a:r>
              <a:rPr lang="en" sz="2000" dirty="0" err="1"/>
              <a:t>Vellani</a:t>
            </a:r>
            <a:br>
              <a:rPr lang="en" sz="2000" dirty="0"/>
            </a:br>
            <a:r>
              <a:rPr lang="en" sz="2000" dirty="0"/>
              <a:t>Luca </a:t>
            </a:r>
            <a:r>
              <a:rPr lang="en" sz="2000" dirty="0" err="1"/>
              <a:t>Montagnani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5566" y="1042350"/>
            <a:ext cx="6550020" cy="19820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between</a:t>
            </a:r>
            <a:r>
              <a:rPr lang="it-IT" sz="1800" b="1" dirty="0"/>
              <a:t> the devices </a:t>
            </a:r>
            <a:r>
              <a:rPr lang="it-IT" sz="1800" b="1" dirty="0" err="1"/>
              <a:t>occurs</a:t>
            </a:r>
            <a:r>
              <a:rPr lang="it-IT" sz="1800" b="1" dirty="0"/>
              <a:t> via MQTT and the use of a Database.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In </a:t>
            </a:r>
            <a:r>
              <a:rPr lang="it-IT" sz="1800" b="1" dirty="0" err="1"/>
              <a:t>particular</a:t>
            </a:r>
            <a:r>
              <a:rPr lang="it-IT" sz="1800" b="1" dirty="0"/>
              <a:t>, the </a:t>
            </a:r>
            <a:r>
              <a:rPr lang="it-IT" sz="1800" b="1" dirty="0" err="1"/>
              <a:t>implementation</a:t>
            </a:r>
            <a:r>
              <a:rPr lang="it-IT" sz="1800" b="1" dirty="0"/>
              <a:t> of a cloud </a:t>
            </a:r>
            <a:r>
              <a:rPr lang="it-IT" sz="1800" b="1" dirty="0" err="1"/>
              <a:t>solution</a:t>
            </a:r>
            <a:r>
              <a:rPr lang="it-IT" sz="1800" b="1" dirty="0"/>
              <a:t> and the mobile </a:t>
            </a:r>
            <a:r>
              <a:rPr lang="it-IT" sz="1800" b="1" dirty="0" err="1"/>
              <a:t>application</a:t>
            </a:r>
            <a:r>
              <a:rPr lang="it-IT" sz="1800" b="1" dirty="0"/>
              <a:t> </a:t>
            </a:r>
            <a:r>
              <a:rPr lang="it-IT" sz="1800" b="1" dirty="0" err="1"/>
              <a:t>aim</a:t>
            </a:r>
            <a:r>
              <a:rPr lang="it-IT" sz="1800" b="1" dirty="0"/>
              <a:t> to </a:t>
            </a:r>
            <a:r>
              <a:rPr lang="it-IT" sz="1800" b="1" dirty="0" err="1"/>
              <a:t>improve</a:t>
            </a:r>
            <a:r>
              <a:rPr lang="it-IT" sz="1800" b="1" dirty="0"/>
              <a:t> the </a:t>
            </a:r>
            <a:r>
              <a:rPr lang="it-IT" sz="1800" b="1" dirty="0" err="1"/>
              <a:t>safety</a:t>
            </a:r>
            <a:r>
              <a:rPr lang="it-IT" sz="1800" b="1" dirty="0"/>
              <a:t> and the </a:t>
            </a:r>
            <a:r>
              <a:rPr lang="it-IT" sz="1800" b="1" dirty="0" err="1"/>
              <a:t>accessibility</a:t>
            </a:r>
            <a:r>
              <a:rPr lang="it-IT" sz="1800" b="1" dirty="0"/>
              <a:t> of </a:t>
            </a:r>
            <a:r>
              <a:rPr lang="it-IT" sz="1800" b="1" dirty="0" err="1"/>
              <a:t>deaf</a:t>
            </a:r>
            <a:r>
              <a:rPr lang="it-IT" sz="1800" b="1" dirty="0"/>
              <a:t> people.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7D4B6C-8AE5-20DC-E709-55202145CCB4}"/>
              </a:ext>
            </a:extLst>
          </p:cNvPr>
          <p:cNvSpPr txBox="1"/>
          <p:nvPr/>
        </p:nvSpPr>
        <p:spPr>
          <a:xfrm>
            <a:off x="585566" y="454710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Cloud and communications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7E5E9F-D0A6-18F4-CF14-C8DE22AD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06" y="3076797"/>
            <a:ext cx="5961721" cy="18698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magine 9" descr="Immagine che contiene logo, schermata, design, cerchio&#10;&#10;Descrizione generata automaticamente">
            <a:extLst>
              <a:ext uri="{FF2B5EF4-FFF2-40B4-BE49-F238E27FC236}">
                <a16:creationId xmlns:a16="http://schemas.microsoft.com/office/drawing/2014/main" id="{742F15E9-4C15-98CE-0AEC-DE53D438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471" y="3826783"/>
            <a:ext cx="708194" cy="70819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3437EA9-CC29-B399-D14D-8CE2D08F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039" y="3908930"/>
            <a:ext cx="497532" cy="533436"/>
          </a:xfrm>
          <a:prstGeom prst="rect">
            <a:avLst/>
          </a:prstGeom>
        </p:spPr>
      </p:pic>
      <p:pic>
        <p:nvPicPr>
          <p:cNvPr id="19" name="Immagine 18" descr="Immagine che contiene cerchio, bianco, bianco e nero, design&#10;&#10;Descrizione generata automaticamente">
            <a:extLst>
              <a:ext uri="{FF2B5EF4-FFF2-40B4-BE49-F238E27FC236}">
                <a16:creationId xmlns:a16="http://schemas.microsoft.com/office/drawing/2014/main" id="{317243E9-8AE4-A997-4925-EEB332FB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630" y="3964671"/>
            <a:ext cx="425885" cy="425885"/>
          </a:xfrm>
          <a:prstGeom prst="rect">
            <a:avLst/>
          </a:prstGeom>
        </p:spPr>
      </p:pic>
      <p:pic>
        <p:nvPicPr>
          <p:cNvPr id="23" name="Immagine 22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52416A40-EDF2-DF8F-A09E-E81677F61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3433481"/>
            <a:ext cx="432417" cy="432417"/>
          </a:xfrm>
          <a:prstGeom prst="rect">
            <a:avLst/>
          </a:prstGeom>
        </p:spPr>
      </p:pic>
      <p:pic>
        <p:nvPicPr>
          <p:cNvPr id="24" name="Immagine 23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230A1DE9-3C04-B8A6-DDED-FD2AEA25F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347" y="3957808"/>
            <a:ext cx="432417" cy="432417"/>
          </a:xfrm>
          <a:prstGeom prst="rect">
            <a:avLst/>
          </a:prstGeom>
        </p:spPr>
      </p:pic>
      <p:pic>
        <p:nvPicPr>
          <p:cNvPr id="25" name="Immagine 24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B1B862BF-02B7-7E44-D758-93FD8B29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4458354"/>
            <a:ext cx="432417" cy="432417"/>
          </a:xfrm>
          <a:prstGeom prst="rect">
            <a:avLst/>
          </a:prstGeom>
        </p:spPr>
      </p:pic>
      <p:pic>
        <p:nvPicPr>
          <p:cNvPr id="27" name="Immagine 26" descr="Immagine che contiene simbolo, schermata, Rettangolo, Elementi grafici&#10;&#10;Descrizione generata automaticamente">
            <a:extLst>
              <a:ext uri="{FF2B5EF4-FFF2-40B4-BE49-F238E27FC236}">
                <a16:creationId xmlns:a16="http://schemas.microsoft.com/office/drawing/2014/main" id="{F5DEA4B2-BBF6-5B2B-8C16-AA7C9FE19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723" y="3922929"/>
            <a:ext cx="502176" cy="502176"/>
          </a:xfrm>
          <a:prstGeom prst="rect">
            <a:avLst/>
          </a:prstGeom>
        </p:spPr>
      </p:pic>
      <p:pic>
        <p:nvPicPr>
          <p:cNvPr id="30" name="Immagine 29" descr="Immagine che contiene cerchio, Elementi grafici, Policromia, design&#10;&#10;Descrizione generata automaticamente">
            <a:extLst>
              <a:ext uri="{FF2B5EF4-FFF2-40B4-BE49-F238E27FC236}">
                <a16:creationId xmlns:a16="http://schemas.microsoft.com/office/drawing/2014/main" id="{5697B8EA-21A5-2CDE-82B4-5116E85B4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946" y="4258401"/>
            <a:ext cx="199953" cy="199953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5F66DD-41DC-2B87-B409-89C3EA0B9B0E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3088515" y="4175648"/>
            <a:ext cx="732524" cy="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60F95A7-C43C-6782-FBE4-5758ED6ED2CC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 flipV="1">
            <a:off x="2067665" y="4177614"/>
            <a:ext cx="594965" cy="3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799CDD4-E226-8D23-AEC6-1399E0DC489D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 flipV="1">
            <a:off x="4318571" y="4174017"/>
            <a:ext cx="770776" cy="16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CA7EFF1A-B5DB-9CEA-DD88-4296A7BC9428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>
            <a:off x="4318571" y="4175648"/>
            <a:ext cx="772083" cy="498915"/>
          </a:xfrm>
          <a:prstGeom prst="bentConnector3">
            <a:avLst>
              <a:gd name="adj1" fmla="val 282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3CEC746-6449-5A9D-A1E9-4C572D175CDF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4318571" y="3649690"/>
            <a:ext cx="772083" cy="525958"/>
          </a:xfrm>
          <a:prstGeom prst="bentConnector3">
            <a:avLst>
              <a:gd name="adj1" fmla="val 2822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ttore 2 319">
            <a:extLst>
              <a:ext uri="{FF2B5EF4-FFF2-40B4-BE49-F238E27FC236}">
                <a16:creationId xmlns:a16="http://schemas.microsoft.com/office/drawing/2014/main" id="{A26BD85E-77A5-068F-F208-CB0BC8581DF3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521764" y="4174017"/>
            <a:ext cx="5219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ttore a gomito 324">
            <a:extLst>
              <a:ext uri="{FF2B5EF4-FFF2-40B4-BE49-F238E27FC236}">
                <a16:creationId xmlns:a16="http://schemas.microsoft.com/office/drawing/2014/main" id="{9E64E8F8-CA7C-ACC0-3ADE-D22D32C0E146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523071" y="3649690"/>
            <a:ext cx="520652" cy="52432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nettore a gomito 329">
            <a:extLst>
              <a:ext uri="{FF2B5EF4-FFF2-40B4-BE49-F238E27FC236}">
                <a16:creationId xmlns:a16="http://schemas.microsoft.com/office/drawing/2014/main" id="{3DCD6435-3C67-ADCC-F59A-1CD18E9D39B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523071" y="4174017"/>
            <a:ext cx="520652" cy="50054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B224676A-0C07-29A1-D6EE-61906D64C346}"/>
              </a:ext>
            </a:extLst>
          </p:cNvPr>
          <p:cNvSpPr txBox="1"/>
          <p:nvPr/>
        </p:nvSpPr>
        <p:spPr>
          <a:xfrm>
            <a:off x="1455324" y="3754493"/>
            <a:ext cx="5164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Web App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0074EC39-54FE-03C7-2C6C-8B80EE53CE58}"/>
              </a:ext>
            </a:extLst>
          </p:cNvPr>
          <p:cNvSpPr txBox="1"/>
          <p:nvPr/>
        </p:nvSpPr>
        <p:spPr>
          <a:xfrm>
            <a:off x="2607710" y="3765867"/>
            <a:ext cx="5357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 err="1"/>
              <a:t>CouchDB</a:t>
            </a:r>
            <a:endParaRPr lang="it-IT" sz="600" b="1" dirty="0"/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126B1681-F59B-B113-DA38-5389D8B9B167}"/>
              </a:ext>
            </a:extLst>
          </p:cNvPr>
          <p:cNvSpPr txBox="1"/>
          <p:nvPr/>
        </p:nvSpPr>
        <p:spPr>
          <a:xfrm>
            <a:off x="3742125" y="3763659"/>
            <a:ext cx="6719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MQTT Broker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88F53E91-B33E-B532-7EA4-303427EA0549}"/>
              </a:ext>
            </a:extLst>
          </p:cNvPr>
          <p:cNvSpPr txBox="1"/>
          <p:nvPr/>
        </p:nvSpPr>
        <p:spPr>
          <a:xfrm>
            <a:off x="5014668" y="3323812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8" name="CasellaDiTesto 337">
            <a:extLst>
              <a:ext uri="{FF2B5EF4-FFF2-40B4-BE49-F238E27FC236}">
                <a16:creationId xmlns:a16="http://schemas.microsoft.com/office/drawing/2014/main" id="{F2AD37CE-4646-0DF5-EBF6-F13D1BF790C7}"/>
              </a:ext>
            </a:extLst>
          </p:cNvPr>
          <p:cNvSpPr txBox="1"/>
          <p:nvPr/>
        </p:nvSpPr>
        <p:spPr>
          <a:xfrm>
            <a:off x="5007059" y="3847183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2CBEB159-3AAF-BA39-F623-6D0703BB7EF3}"/>
              </a:ext>
            </a:extLst>
          </p:cNvPr>
          <p:cNvSpPr txBox="1"/>
          <p:nvPr/>
        </p:nvSpPr>
        <p:spPr>
          <a:xfrm>
            <a:off x="5014668" y="4346771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40" name="CasellaDiTesto 339">
            <a:extLst>
              <a:ext uri="{FF2B5EF4-FFF2-40B4-BE49-F238E27FC236}">
                <a16:creationId xmlns:a16="http://schemas.microsoft.com/office/drawing/2014/main" id="{ABBA8EDD-6EDB-29DE-1B67-12713DE4752D}"/>
              </a:ext>
            </a:extLst>
          </p:cNvPr>
          <p:cNvSpPr txBox="1"/>
          <p:nvPr/>
        </p:nvSpPr>
        <p:spPr>
          <a:xfrm>
            <a:off x="5938453" y="3754493"/>
            <a:ext cx="721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Google </a:t>
            </a:r>
            <a:r>
              <a:rPr lang="it-IT" sz="600" b="1" dirty="0" err="1"/>
              <a:t>Sheets</a:t>
            </a:r>
            <a:endParaRPr lang="it-IT" sz="600" b="1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00BFBB6-0DF1-F901-4E8C-AFABE9C9BA8F}"/>
              </a:ext>
            </a:extLst>
          </p:cNvPr>
          <p:cNvCxnSpPr>
            <a:cxnSpLocks/>
          </p:cNvCxnSpPr>
          <p:nvPr/>
        </p:nvCxnSpPr>
        <p:spPr>
          <a:xfrm flipV="1">
            <a:off x="4069805" y="3479478"/>
            <a:ext cx="0" cy="27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BE70E72-2A10-3C3F-76E0-999539D74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9716" y="3148873"/>
            <a:ext cx="637416" cy="424944"/>
          </a:xfrm>
          <a:prstGeom prst="rect">
            <a:avLst/>
          </a:prstGeom>
        </p:spPr>
      </p:pic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F340339C-2C90-43C9-98B4-224485C5A0D2}"/>
              </a:ext>
            </a:extLst>
          </p:cNvPr>
          <p:cNvCxnSpPr>
            <a:endCxn id="23" idx="1"/>
          </p:cNvCxnSpPr>
          <p:nvPr/>
        </p:nvCxnSpPr>
        <p:spPr>
          <a:xfrm>
            <a:off x="4397132" y="3361345"/>
            <a:ext cx="693522" cy="288345"/>
          </a:xfrm>
          <a:prstGeom prst="curvedConnector3">
            <a:avLst>
              <a:gd name="adj1" fmla="val 430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FF5730E5-8520-439E-4913-07450EFC5A21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4336903" y="3421573"/>
            <a:ext cx="812672" cy="692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0D8D55A-C16D-6B86-BF5E-7DDFF095079C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4087282" y="3671191"/>
            <a:ext cx="1313220" cy="693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6" y="1266986"/>
            <a:ext cx="5324708" cy="2824567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1266986"/>
            <a:ext cx="3148337" cy="31177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Web Application </a:t>
            </a:r>
            <a:r>
              <a:rPr lang="it-IT" sz="1800" b="1" dirty="0" err="1"/>
              <a:t>provides</a:t>
            </a:r>
            <a:r>
              <a:rPr lang="it-IT" sz="1800" b="1" dirty="0"/>
              <a:t> users with a general </a:t>
            </a:r>
            <a:r>
              <a:rPr lang="it-IT" sz="1800" b="1" dirty="0" err="1"/>
              <a:t>view</a:t>
            </a:r>
            <a:r>
              <a:rPr lang="it-IT" sz="1800" b="1" dirty="0"/>
              <a:t> of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</a:t>
            </a:r>
            <a:r>
              <a:rPr lang="it-IT" sz="1800" b="1" dirty="0" err="1"/>
              <a:t>areas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Through</a:t>
            </a:r>
            <a:r>
              <a:rPr lang="it-IT" sz="1800" b="1" dirty="0"/>
              <a:t> the use of </a:t>
            </a:r>
            <a:r>
              <a:rPr lang="it-IT" sz="1800" b="1" dirty="0" err="1"/>
              <a:t>coordinates</a:t>
            </a:r>
            <a:r>
              <a:rPr lang="it-IT" sz="1800" b="1" dirty="0"/>
              <a:t> </a:t>
            </a:r>
            <a:r>
              <a:rPr lang="it-IT" sz="1800" b="1" dirty="0" err="1"/>
              <a:t>stored</a:t>
            </a:r>
            <a:r>
              <a:rPr lang="it-IT" sz="1800" b="1" dirty="0"/>
              <a:t> in the database, the app </a:t>
            </a:r>
            <a:r>
              <a:rPr lang="it-IT" sz="1800" b="1" dirty="0" err="1"/>
              <a:t>visualize</a:t>
            </a:r>
            <a:r>
              <a:rPr lang="it-IT" sz="1800" b="1" dirty="0"/>
              <a:t> </a:t>
            </a:r>
            <a:r>
              <a:rPr lang="it-IT" sz="1800" b="1" dirty="0" err="1"/>
              <a:t>dangerous</a:t>
            </a:r>
            <a:r>
              <a:rPr lang="it-IT" sz="1800" b="1" dirty="0"/>
              <a:t> zones on an interactive </a:t>
            </a:r>
            <a:r>
              <a:rPr lang="it-IT" sz="1800" b="1" dirty="0" err="1"/>
              <a:t>map</a:t>
            </a:r>
            <a:r>
              <a:rPr lang="it-IT" sz="1800" b="1" dirty="0"/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2F1167-E15C-D884-EF93-5DB06865C383}"/>
              </a:ext>
            </a:extLst>
          </p:cNvPr>
          <p:cNvSpPr txBox="1"/>
          <p:nvPr/>
        </p:nvSpPr>
        <p:spPr>
          <a:xfrm>
            <a:off x="580550" y="489812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2.1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</a:t>
            </a:r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Web Application</a:t>
            </a:r>
            <a:endParaRPr lang="it-IT" dirty="0"/>
          </a:p>
        </p:txBody>
      </p:sp>
      <p:pic>
        <p:nvPicPr>
          <p:cNvPr id="4" name="Immagine 3" descr="Immagine che contiene mappa, testo, schermata, atlante&#10;&#10;Descrizione generata automaticamente">
            <a:extLst>
              <a:ext uri="{FF2B5EF4-FFF2-40B4-BE49-F238E27FC236}">
                <a16:creationId xmlns:a16="http://schemas.microsoft.com/office/drawing/2014/main" id="{7994F1A4-B54C-D8F3-097F-49C7CA9B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32" y="1414634"/>
            <a:ext cx="4140164" cy="2386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54064" y="393649"/>
            <a:ext cx="7193844" cy="792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takes data from the database </a:t>
            </a:r>
            <a:r>
              <a:rPr lang="it-IT" sz="1800" b="1" dirty="0" err="1"/>
              <a:t>periodically</a:t>
            </a:r>
            <a:r>
              <a:rPr lang="it-IT" sz="1800" b="1" dirty="0"/>
              <a:t>, </a:t>
            </a:r>
            <a:r>
              <a:rPr lang="it-IT" sz="1800" b="1" dirty="0" err="1"/>
              <a:t>ensuring</a:t>
            </a:r>
            <a:r>
              <a:rPr lang="it-IT" sz="1800" b="1" dirty="0"/>
              <a:t> </a:t>
            </a:r>
            <a:r>
              <a:rPr lang="it-IT" sz="1800" b="1" dirty="0" err="1"/>
              <a:t>that</a:t>
            </a:r>
            <a:r>
              <a:rPr lang="it-IT" sz="1800" b="1" dirty="0"/>
              <a:t> the </a:t>
            </a:r>
            <a:r>
              <a:rPr lang="it-IT" sz="1800" b="1" dirty="0" err="1"/>
              <a:t>dangerous</a:t>
            </a:r>
            <a:r>
              <a:rPr lang="it-IT" sz="1800" b="1" dirty="0"/>
              <a:t> zones are </a:t>
            </a:r>
            <a:r>
              <a:rPr lang="it-IT" sz="1800" b="1" dirty="0" err="1"/>
              <a:t>always</a:t>
            </a:r>
            <a:r>
              <a:rPr lang="it-IT" sz="1800" b="1" dirty="0"/>
              <a:t> </a:t>
            </a:r>
            <a:r>
              <a:rPr lang="it-IT" sz="1800" b="1" dirty="0" err="1"/>
              <a:t>kept</a:t>
            </a:r>
            <a:r>
              <a:rPr lang="it-IT" sz="1800" b="1" dirty="0"/>
              <a:t> to date.</a:t>
            </a:r>
            <a:endParaRPr sz="1800" b="1" dirty="0"/>
          </a:p>
        </p:txBody>
      </p:sp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468F4D7B-1557-D4C1-1DDB-533BC61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3" y="1561854"/>
            <a:ext cx="5455674" cy="251769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A2EF00D-7BEA-6129-84EE-640DA12D7579}"/>
              </a:ext>
            </a:extLst>
          </p:cNvPr>
          <p:cNvSpPr/>
          <p:nvPr/>
        </p:nvSpPr>
        <p:spPr>
          <a:xfrm>
            <a:off x="1282805" y="1930660"/>
            <a:ext cx="4595247" cy="113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934877-4E99-8FD4-2AF0-186F48A8F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3" y="4153845"/>
            <a:ext cx="3060785" cy="7928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989E4-B156-A025-399C-7FE85B4E3C1C}"/>
              </a:ext>
            </a:extLst>
          </p:cNvPr>
          <p:cNvSpPr txBox="1"/>
          <p:nvPr/>
        </p:nvSpPr>
        <p:spPr>
          <a:xfrm>
            <a:off x="554063" y="1186152"/>
            <a:ext cx="117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app.py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8" name="Immagine 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9B1156BE-9C3B-8010-5966-0AD0005E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530912"/>
            <a:ext cx="5938125" cy="44157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5C5683-F118-F495-B952-AB9BD96CC223}"/>
              </a:ext>
            </a:extLst>
          </p:cNvPr>
          <p:cNvSpPr txBox="1"/>
          <p:nvPr/>
        </p:nvSpPr>
        <p:spPr>
          <a:xfrm>
            <a:off x="555665" y="192358"/>
            <a:ext cx="304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map.html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1580" y="1174687"/>
            <a:ext cx="4237778" cy="3483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Objective</a:t>
            </a:r>
            <a:r>
              <a:rPr lang="it-IT" sz="1800" b="1" dirty="0"/>
              <a:t>: </a:t>
            </a:r>
            <a:r>
              <a:rPr lang="it-IT" sz="1800" b="1" dirty="0" err="1"/>
              <a:t>Constantly</a:t>
            </a:r>
            <a:r>
              <a:rPr lang="it-IT" sz="1800" b="1" dirty="0"/>
              <a:t> monitor the </a:t>
            </a:r>
            <a:r>
              <a:rPr lang="it-IT" sz="1800" b="1" dirty="0" err="1"/>
              <a:t>user’s</a:t>
            </a:r>
            <a:r>
              <a:rPr lang="it-IT" sz="1800" b="1" dirty="0"/>
              <a:t> location and </a:t>
            </a:r>
            <a:r>
              <a:rPr lang="it-IT" sz="1800" b="1" dirty="0" err="1"/>
              <a:t>notify</a:t>
            </a:r>
            <a:r>
              <a:rPr lang="it-IT" sz="1800" b="1" dirty="0"/>
              <a:t> </a:t>
            </a:r>
            <a:r>
              <a:rPr lang="it-IT" sz="1800" b="1" dirty="0" err="1"/>
              <a:t>if</a:t>
            </a:r>
            <a:r>
              <a:rPr lang="it-IT" sz="1800" b="1" dirty="0"/>
              <a:t> </a:t>
            </a:r>
            <a:r>
              <a:rPr lang="it-IT" sz="1800" b="1" dirty="0" err="1"/>
              <a:t>entering</a:t>
            </a:r>
            <a:r>
              <a:rPr lang="it-IT" sz="1800" b="1" dirty="0"/>
              <a:t> a </a:t>
            </a:r>
            <a:r>
              <a:rPr lang="it-IT" sz="1800" b="1" dirty="0" err="1"/>
              <a:t>dangerous</a:t>
            </a:r>
            <a:r>
              <a:rPr lang="it-IT" sz="1800" b="1" dirty="0"/>
              <a:t> zone.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occurs</a:t>
            </a:r>
            <a:r>
              <a:rPr lang="it-IT" sz="1800" b="1" dirty="0"/>
              <a:t> via MQTT, </a:t>
            </a:r>
            <a:r>
              <a:rPr lang="it-IT" sz="1800" b="1" dirty="0" err="1"/>
              <a:t>where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the Broker and the devices work </a:t>
            </a:r>
            <a:r>
              <a:rPr lang="it-IT" sz="1800" b="1" dirty="0" err="1"/>
              <a:t>as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publishers and </a:t>
            </a:r>
            <a:r>
              <a:rPr lang="it-IT" sz="1800" b="1" dirty="0" err="1"/>
              <a:t>subscribers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Also</a:t>
            </a:r>
            <a:r>
              <a:rPr lang="it-IT" sz="1800" b="1" dirty="0"/>
              <a:t>, </a:t>
            </a:r>
            <a:r>
              <a:rPr lang="it-IT" sz="1800" b="1" dirty="0" err="1"/>
              <a:t>it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user </a:t>
            </a:r>
            <a:r>
              <a:rPr lang="it-IT" sz="1800" b="1" dirty="0" err="1"/>
              <a:t>credentials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691673" y="242596"/>
            <a:ext cx="2209489" cy="4743683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A6B3E9-EDB4-39FC-7C6B-98311F1C4AB7}"/>
              </a:ext>
            </a:extLst>
          </p:cNvPr>
          <p:cNvSpPr txBox="1"/>
          <p:nvPr/>
        </p:nvSpPr>
        <p:spPr>
          <a:xfrm>
            <a:off x="580550" y="485281"/>
            <a:ext cx="5062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2.2 Mobile Application</a:t>
            </a:r>
          </a:p>
        </p:txBody>
      </p:sp>
      <p:pic>
        <p:nvPicPr>
          <p:cNvPr id="11" name="Immagine 10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796917D2-99EC-18D3-223D-C17F0690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83" y="659439"/>
            <a:ext cx="2101960" cy="38925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09638" y="573132"/>
            <a:ext cx="4999155" cy="30763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MQTT Communication: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devices periodically send their current location to the MQTT Broker.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MQTT Broker checks the received coordinates and sends a danger message if the user is in a hazardous zone.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magine 9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C38F0909-1561-C6BA-30C3-24030182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08" y="668429"/>
            <a:ext cx="2073977" cy="38330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5C78FC86-D8B5-784A-74FB-C4DF6361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FABACF4-9891-618D-D7ED-42FC507D7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05137"/>
            <a:ext cx="6413676" cy="8460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FA00187E-FA99-4650-3CE9-8C71B8BFBC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509DBD8-EE81-4C56-3ED3-6A121730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8" y="1501696"/>
            <a:ext cx="6607079" cy="34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2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AF2026C-0585-AB5F-5DA4-37443B4A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37F4C2A-890D-7595-D4A2-6BCC0C38B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9" y="305136"/>
            <a:ext cx="4886172" cy="11725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98487773-8203-35AD-55C4-B05D3115B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7643143B-4E9F-351F-058D-4748555BFD81}"/>
              </a:ext>
            </a:extLst>
          </p:cNvPr>
          <p:cNvGrpSpPr/>
          <p:nvPr/>
        </p:nvGrpSpPr>
        <p:grpSpPr>
          <a:xfrm>
            <a:off x="5837231" y="219767"/>
            <a:ext cx="1996751" cy="4778940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F9D5132-9CAA-C5D4-333A-D13257797737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999484DC-85BC-9930-1B34-CB1ED91B4E8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1C59A02-606C-505F-BFF6-BFC299D589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852428CF-C5B0-13C6-9187-ADE3842A130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 descr="Immagine che contiene testo, schermata, multimediale, design&#10;&#10;Descrizione generata automaticamente">
            <a:extLst>
              <a:ext uri="{FF2B5EF4-FFF2-40B4-BE49-F238E27FC236}">
                <a16:creationId xmlns:a16="http://schemas.microsoft.com/office/drawing/2014/main" id="{E392409A-E750-75D2-35FE-5D389C94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2" y="654838"/>
            <a:ext cx="1899011" cy="3908799"/>
          </a:xfrm>
          <a:prstGeom prst="rect">
            <a:avLst/>
          </a:prstGeom>
        </p:spPr>
      </p:pic>
      <p:pic>
        <p:nvPicPr>
          <p:cNvPr id="14" name="Immagine 13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1CB4D256-B9AA-1FF4-8415-9E97EDB7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51" y="1847462"/>
            <a:ext cx="3773127" cy="22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9414439E-85D2-62BC-EE6D-68E233B9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844078D2-FE0E-4E5A-939D-1731CA8FB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6" y="209018"/>
            <a:ext cx="7613828" cy="860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Another</a:t>
            </a:r>
            <a:r>
              <a:rPr lang="it-IT" sz="1800" b="1" dirty="0"/>
              <a:t> feature </a:t>
            </a:r>
            <a:r>
              <a:rPr lang="it-IT" sz="1800" b="1" dirty="0" err="1"/>
              <a:t>is</a:t>
            </a:r>
            <a:r>
              <a:rPr lang="it-IT" sz="1800" b="1" dirty="0"/>
              <a:t> the </a:t>
            </a:r>
            <a:r>
              <a:rPr lang="it-IT" sz="1800" b="1" dirty="0" err="1"/>
              <a:t>possibility</a:t>
            </a:r>
            <a:r>
              <a:rPr lang="it-IT" sz="1800" b="1" dirty="0"/>
              <a:t> to </a:t>
            </a:r>
            <a:r>
              <a:rPr lang="it-IT" sz="1800" b="1" dirty="0" err="1"/>
              <a:t>send</a:t>
            </a:r>
            <a:r>
              <a:rPr lang="it-IT" sz="1800" b="1" dirty="0"/>
              <a:t> a new </a:t>
            </a:r>
            <a:r>
              <a:rPr lang="it-IT" sz="1800" b="1" dirty="0" err="1"/>
              <a:t>dangerous</a:t>
            </a:r>
            <a:r>
              <a:rPr lang="it-IT" sz="1800" b="1" dirty="0"/>
              <a:t> location to the MQTT Broker, to be </a:t>
            </a:r>
            <a:r>
              <a:rPr lang="it-IT" sz="1800" b="1" dirty="0" err="1"/>
              <a:t>added</a:t>
            </a:r>
            <a:r>
              <a:rPr lang="it-IT" sz="1800" b="1" dirty="0"/>
              <a:t> to the </a:t>
            </a:r>
            <a:r>
              <a:rPr lang="it-IT" sz="1800" b="1" dirty="0" err="1"/>
              <a:t>CouchDB</a:t>
            </a:r>
            <a:r>
              <a:rPr lang="it-IT" sz="1800" b="1" dirty="0"/>
              <a:t> database.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D8A5EB2-B439-2F6B-972D-0DFA65F796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026E17F-9971-C229-045B-1C24B812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6" y="1438831"/>
            <a:ext cx="5323297" cy="319480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5CB7024-C66C-20EE-F613-44514953A3EB}"/>
              </a:ext>
            </a:extLst>
          </p:cNvPr>
          <p:cNvSpPr/>
          <p:nvPr/>
        </p:nvSpPr>
        <p:spPr>
          <a:xfrm>
            <a:off x="2382781" y="1951266"/>
            <a:ext cx="2276669" cy="10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79D8583-6B97-4607-3890-0999847BE299}"/>
              </a:ext>
            </a:extLst>
          </p:cNvPr>
          <p:cNvSpPr/>
          <p:nvPr/>
        </p:nvSpPr>
        <p:spPr>
          <a:xfrm>
            <a:off x="1618395" y="2121081"/>
            <a:ext cx="686733" cy="85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88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2BF59F20-41A7-D588-318A-3DAAC107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27B5023-1AA8-2D6C-9C98-20285F3E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573133"/>
            <a:ext cx="4999155" cy="24149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b="1" dirty="0" err="1"/>
              <a:t>Credential</a:t>
            </a:r>
            <a:r>
              <a:rPr lang="it-IT" b="1" dirty="0"/>
              <a:t> management:</a:t>
            </a:r>
          </a:p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</a:t>
            </a:r>
            <a:r>
              <a:rPr lang="it-IT" sz="1800" b="1" dirty="0" err="1"/>
              <a:t>enables</a:t>
            </a:r>
            <a:r>
              <a:rPr lang="it-IT" sz="1800" b="1" dirty="0"/>
              <a:t> security and a </a:t>
            </a:r>
            <a:r>
              <a:rPr lang="it-IT" sz="1800" b="1" dirty="0" err="1"/>
              <a:t>controlled</a:t>
            </a:r>
            <a:r>
              <a:rPr lang="it-IT" sz="1800" b="1" dirty="0"/>
              <a:t> access, </a:t>
            </a:r>
            <a:r>
              <a:rPr lang="it-IT" sz="1800" b="1" dirty="0" err="1"/>
              <a:t>ensured</a:t>
            </a:r>
            <a:r>
              <a:rPr lang="it-IT" sz="1800" b="1" dirty="0"/>
              <a:t> by </a:t>
            </a:r>
            <a:r>
              <a:rPr lang="it-IT" sz="1800" b="1" dirty="0" err="1"/>
              <a:t>credential</a:t>
            </a:r>
            <a:r>
              <a:rPr lang="it-IT" sz="1800" b="1" dirty="0"/>
              <a:t> management,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EBD7E76-8ED9-6419-C477-7D75E8C209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B3DBBD88-1867-E6C5-D906-3ED10ABA49CC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AE6515E5-21A0-33FB-2C75-BE7D12CBD6D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4F987577-CD90-5364-0623-EBC6820AFC4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9F17C05-59E4-604C-4252-C463D738A43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7C7BC2BE-D3D9-0929-E700-1F4A0417E0F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logo, grafica&#10;&#10;Descrizione generata automaticamente">
            <a:extLst>
              <a:ext uri="{FF2B5EF4-FFF2-40B4-BE49-F238E27FC236}">
                <a16:creationId xmlns:a16="http://schemas.microsoft.com/office/drawing/2014/main" id="{C2A097FA-DA7D-B6F6-29CB-FD80EBA8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14" y="674158"/>
            <a:ext cx="2083517" cy="38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5414225" y="1993850"/>
            <a:ext cx="3267307" cy="11610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2. Cloud and Communications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2.1. Web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2.2. Mobile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414225" y="531320"/>
            <a:ext cx="3450993" cy="1406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1. Project presentation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1.1. Problem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1.2. Features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1.3. Structure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Google Shape;72;p14">
            <a:extLst>
              <a:ext uri="{FF2B5EF4-FFF2-40B4-BE49-F238E27FC236}">
                <a16:creationId xmlns:a16="http://schemas.microsoft.com/office/drawing/2014/main" id="{0EDEF0DE-F111-A248-9A97-D3C381B301EA}"/>
              </a:ext>
            </a:extLst>
          </p:cNvPr>
          <p:cNvSpPr txBox="1">
            <a:spLocks/>
          </p:cNvSpPr>
          <p:nvPr/>
        </p:nvSpPr>
        <p:spPr>
          <a:xfrm>
            <a:off x="5414224" y="3089518"/>
            <a:ext cx="3267307" cy="140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3. Machine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3.1. Motivation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3.2. Model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3.3. Possible Improvements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D6FF43E-7254-9801-8081-BDC62FC9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C2CBFE3-2674-BE34-CAAB-63C520472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0" name="Google Shape;333;p32">
            <a:extLst>
              <a:ext uri="{FF2B5EF4-FFF2-40B4-BE49-F238E27FC236}">
                <a16:creationId xmlns:a16="http://schemas.microsoft.com/office/drawing/2014/main" id="{E21D52A3-9FB0-B934-EEA8-C5639FA349A6}"/>
              </a:ext>
            </a:extLst>
          </p:cNvPr>
          <p:cNvGrpSpPr/>
          <p:nvPr/>
        </p:nvGrpSpPr>
        <p:grpSpPr>
          <a:xfrm>
            <a:off x="1585142" y="251487"/>
            <a:ext cx="2187095" cy="4695164"/>
            <a:chOff x="2547150" y="238125"/>
            <a:chExt cx="2525675" cy="5238750"/>
          </a:xfrm>
        </p:grpSpPr>
        <p:sp>
          <p:nvSpPr>
            <p:cNvPr id="11" name="Google Shape;334;p32">
              <a:extLst>
                <a:ext uri="{FF2B5EF4-FFF2-40B4-BE49-F238E27FC236}">
                  <a16:creationId xmlns:a16="http://schemas.microsoft.com/office/drawing/2014/main" id="{CDD7468F-221A-E872-8BD2-2F7DEDC7DC0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5;p32">
              <a:extLst>
                <a:ext uri="{FF2B5EF4-FFF2-40B4-BE49-F238E27FC236}">
                  <a16:creationId xmlns:a16="http://schemas.microsoft.com/office/drawing/2014/main" id="{FB6E3FB5-AB99-2267-FE2E-C61BE0FD39E3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6;p32">
              <a:extLst>
                <a:ext uri="{FF2B5EF4-FFF2-40B4-BE49-F238E27FC236}">
                  <a16:creationId xmlns:a16="http://schemas.microsoft.com/office/drawing/2014/main" id="{FFED2225-C9AD-A945-A1A4-40685D42503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7;p32">
              <a:extLst>
                <a:ext uri="{FF2B5EF4-FFF2-40B4-BE49-F238E27FC236}">
                  <a16:creationId xmlns:a16="http://schemas.microsoft.com/office/drawing/2014/main" id="{3E5625AC-3B50-0299-BE27-97C6076364C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magine 15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33B338C9-FE5B-64A0-B5BF-54536668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00" y="654184"/>
            <a:ext cx="2079981" cy="3859522"/>
          </a:xfrm>
          <a:prstGeom prst="rect">
            <a:avLst/>
          </a:prstGeom>
        </p:spPr>
      </p:pic>
      <p:pic>
        <p:nvPicPr>
          <p:cNvPr id="18" name="Immagine 1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908410F8-CE4A-5DFD-EFCA-3708AEE0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09" y="654184"/>
            <a:ext cx="2101473" cy="3918857"/>
          </a:xfrm>
          <a:prstGeom prst="rect">
            <a:avLst/>
          </a:prstGeom>
        </p:spPr>
      </p:pic>
      <p:grpSp>
        <p:nvGrpSpPr>
          <p:cNvPr id="21" name="Google Shape;333;p32">
            <a:extLst>
              <a:ext uri="{FF2B5EF4-FFF2-40B4-BE49-F238E27FC236}">
                <a16:creationId xmlns:a16="http://schemas.microsoft.com/office/drawing/2014/main" id="{FA9AE6FA-E111-4C69-B7DE-EB8A414807AC}"/>
              </a:ext>
            </a:extLst>
          </p:cNvPr>
          <p:cNvGrpSpPr/>
          <p:nvPr/>
        </p:nvGrpSpPr>
        <p:grpSpPr>
          <a:xfrm>
            <a:off x="5318411" y="251487"/>
            <a:ext cx="2187095" cy="4695164"/>
            <a:chOff x="2547150" y="238125"/>
            <a:chExt cx="2525675" cy="5238750"/>
          </a:xfrm>
        </p:grpSpPr>
        <p:sp>
          <p:nvSpPr>
            <p:cNvPr id="22" name="Google Shape;334;p32">
              <a:extLst>
                <a:ext uri="{FF2B5EF4-FFF2-40B4-BE49-F238E27FC236}">
                  <a16:creationId xmlns:a16="http://schemas.microsoft.com/office/drawing/2014/main" id="{1B988C60-53A5-D70D-CE75-E2F67531D3A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;p32">
              <a:extLst>
                <a:ext uri="{FF2B5EF4-FFF2-40B4-BE49-F238E27FC236}">
                  <a16:creationId xmlns:a16="http://schemas.microsoft.com/office/drawing/2014/main" id="{FFFAE8F3-3E83-B748-5B19-2832EF89DB2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6;p32">
              <a:extLst>
                <a:ext uri="{FF2B5EF4-FFF2-40B4-BE49-F238E27FC236}">
                  <a16:creationId xmlns:a16="http://schemas.microsoft.com/office/drawing/2014/main" id="{43CC796A-17BA-079A-F270-954E2A5BC3C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;p32">
              <a:extLst>
                <a:ext uri="{FF2B5EF4-FFF2-40B4-BE49-F238E27FC236}">
                  <a16:creationId xmlns:a16="http://schemas.microsoft.com/office/drawing/2014/main" id="{65C99A49-E135-A497-DCA1-0E570E95410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104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7F9D8FC7-34B8-E80D-0BEB-E4CD09B4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EFF5648-F320-E900-A305-1085FA74D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44300"/>
            <a:ext cx="4274633" cy="7712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entire</a:t>
            </a:r>
            <a:r>
              <a:rPr lang="it-IT" sz="1800" b="1" dirty="0"/>
              <a:t> Mobile Application </a:t>
            </a:r>
            <a:r>
              <a:rPr lang="it-IT" sz="1800" b="1" dirty="0" err="1"/>
              <a:t>was</a:t>
            </a:r>
            <a:r>
              <a:rPr lang="it-IT" sz="1800" b="1" dirty="0"/>
              <a:t> </a:t>
            </a:r>
            <a:r>
              <a:rPr lang="it-IT" sz="1800" b="1" dirty="0" err="1"/>
              <a:t>developed</a:t>
            </a:r>
            <a:r>
              <a:rPr lang="it-IT" sz="1800" b="1" dirty="0"/>
              <a:t> </a:t>
            </a:r>
            <a:r>
              <a:rPr lang="it-IT" sz="1800" b="1" dirty="0" err="1"/>
              <a:t>using</a:t>
            </a:r>
            <a:r>
              <a:rPr lang="it-IT" sz="1800" b="1" dirty="0"/>
              <a:t> MIT App Inventor: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8AC71747-5599-A807-9EB5-AE834AEBC1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9" name="Immagine 8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6AC0E57-008D-134A-2517-7811965F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5" y="1172676"/>
            <a:ext cx="6115812" cy="37739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75ECFF-A68F-AE26-3C96-478732E32EBD}"/>
              </a:ext>
            </a:extLst>
          </p:cNvPr>
          <p:cNvSpPr txBox="1"/>
          <p:nvPr/>
        </p:nvSpPr>
        <p:spPr>
          <a:xfrm>
            <a:off x="509638" y="1393316"/>
            <a:ext cx="190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Muli" panose="020B0604020202020204" charset="0"/>
              </a:rPr>
              <a:t>Login Screen:</a:t>
            </a:r>
          </a:p>
        </p:txBody>
      </p:sp>
    </p:spTree>
    <p:extLst>
      <p:ext uri="{BB962C8B-B14F-4D97-AF65-F5344CB8AC3E}">
        <p14:creationId xmlns:p14="http://schemas.microsoft.com/office/powerpoint/2010/main" val="27911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33F444D6-8297-DA28-0092-465451D8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BA5EA4E6-F8B0-D005-1EE5-28DFC860B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8349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(1):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878758F-29E2-A545-DFDD-D225E02DEF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" name="Immagine 1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4E91B15A-13D0-3A95-50D5-86DAE262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91" y="251770"/>
            <a:ext cx="5576530" cy="46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4F3B9E25-B6D2-AD9E-16E2-6B4F24FA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05C2FB0F-B515-E90A-B347-CE10FD109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328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(2):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21C9E0EE-6D61-7506-97E5-6028A41B88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D66A0B5-D6B7-8361-B44F-64DF6F85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06" y="401450"/>
            <a:ext cx="5915330" cy="44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61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7766" y="2030065"/>
            <a:ext cx="8162818" cy="1083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3. </a:t>
            </a:r>
            <a:r>
              <a:rPr lang="it-IT" sz="4400" dirty="0" err="1"/>
              <a:t>Why</a:t>
            </a:r>
            <a:r>
              <a:rPr lang="it-IT" sz="4400" dirty="0"/>
              <a:t> do </a:t>
            </a:r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need</a:t>
            </a:r>
            <a:r>
              <a:rPr lang="it-IT" sz="4400" dirty="0"/>
              <a:t> a warning </a:t>
            </a:r>
            <a:r>
              <a:rPr lang="it-IT" sz="4400" dirty="0" err="1"/>
              <a:t>prediction</a:t>
            </a:r>
            <a:r>
              <a:rPr lang="it-IT" sz="4400" dirty="0"/>
              <a:t> system?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580549" y="349975"/>
            <a:ext cx="7575571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3.1 Being voiceless it’s not that easy</a:t>
            </a:r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580549" y="1626899"/>
            <a:ext cx="6014400" cy="2428543"/>
          </a:xfr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" sz="2000" b="1" dirty="0"/>
              <a:t>Being deaf or mute can cause a lot of problems in modern life: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Isolated areas or with poor lighting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Areas with busy traffic or intersections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Events, construction sites, all places with loud sounds</a:t>
            </a:r>
            <a:br>
              <a:rPr lang="en" dirty="0"/>
            </a:br>
            <a:endParaRPr lang="it-IT"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25</a:t>
            </a:fld>
            <a:endParaRPr lang="it-IT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3.2 Model</a:t>
            </a:r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580550" y="1759657"/>
            <a:ext cx="6014400" cy="1624185"/>
          </a:xfr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b="1" dirty="0"/>
              <a:t>Using Prophet on time series, we can predict potential dangerous zones in Modena and show them in the map, by predicting the number of warning in a certain area.  </a:t>
            </a:r>
            <a:br>
              <a:rPr lang="en-US" dirty="0"/>
            </a:br>
            <a:endParaRPr lang="en-US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26</a:t>
            </a:fld>
            <a:endParaRPr lang="it-IT"/>
          </a:p>
        </p:txBody>
      </p:sp>
      <p:pic>
        <p:nvPicPr>
          <p:cNvPr id="1026" name="Picture 2" descr="Implementing Facebook Prophet efficiently | by Ruan van der Merwe | Towards  Data Science">
            <a:extLst>
              <a:ext uri="{FF2B5EF4-FFF2-40B4-BE49-F238E27FC236}">
                <a16:creationId xmlns:a16="http://schemas.microsoft.com/office/drawing/2014/main" id="{A25584EA-2473-B156-9433-4E6AEB9A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14" y="3383842"/>
            <a:ext cx="4383314" cy="1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D33762-50C7-5665-1471-5D4A07C2B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150" y="1750326"/>
            <a:ext cx="6014400" cy="1642848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Dividing</a:t>
            </a:r>
            <a:r>
              <a:rPr lang="it-IT" sz="2000" b="1" dirty="0"/>
              <a:t> Modena in </a:t>
            </a:r>
            <a:r>
              <a:rPr lang="it-IT" sz="2000" b="1" dirty="0" err="1"/>
              <a:t>different</a:t>
            </a:r>
            <a:r>
              <a:rPr lang="it-IT" sz="2000" b="1" dirty="0"/>
              <a:t> </a:t>
            </a:r>
            <a:r>
              <a:rPr lang="it-IT" sz="2000" b="1" dirty="0" err="1"/>
              <a:t>neigborhoods</a:t>
            </a:r>
            <a:r>
              <a:rPr lang="it-IT" sz="2000" b="1" dirty="0"/>
              <a:t>, and training the model on </a:t>
            </a:r>
            <a:r>
              <a:rPr lang="it-IT" sz="2000" b="1" dirty="0" err="1"/>
              <a:t>all</a:t>
            </a:r>
            <a:r>
              <a:rPr lang="it-IT" sz="2000" b="1" dirty="0"/>
              <a:t> of </a:t>
            </a:r>
            <a:r>
              <a:rPr lang="it-IT" sz="2000" b="1" dirty="0" err="1"/>
              <a:t>them</a:t>
            </a:r>
            <a:r>
              <a:rPr lang="it-IT" sz="2000" b="1" dirty="0"/>
              <a:t>. </a:t>
            </a:r>
          </a:p>
          <a:p>
            <a:pPr marL="76200" indent="0">
              <a:buNone/>
            </a:pPr>
            <a:r>
              <a:rPr lang="it-IT" sz="2000" b="1" dirty="0" err="1"/>
              <a:t>Then</a:t>
            </a:r>
            <a:r>
              <a:rPr lang="it-IT" sz="2000" b="1" dirty="0"/>
              <a:t> </a:t>
            </a:r>
            <a:r>
              <a:rPr lang="it-IT" sz="2000" b="1" dirty="0" err="1"/>
              <a:t>assigning</a:t>
            </a:r>
            <a:r>
              <a:rPr lang="it-IT" sz="2000" b="1" dirty="0"/>
              <a:t> the </a:t>
            </a:r>
            <a:r>
              <a:rPr lang="it-IT" sz="2000" b="1" dirty="0" err="1"/>
              <a:t>values</a:t>
            </a:r>
            <a:r>
              <a:rPr lang="it-IT" sz="2000" b="1" dirty="0"/>
              <a:t> in the </a:t>
            </a:r>
            <a:r>
              <a:rPr lang="it-IT" sz="2000" b="1" dirty="0" err="1"/>
              <a:t>corresponding</a:t>
            </a:r>
            <a:r>
              <a:rPr lang="it-IT" sz="2000" b="1" dirty="0"/>
              <a:t> database.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4A700-AE20-25D8-6659-D0E0F28C1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CAC0B4-1953-F384-4D8C-7B2A8383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00" y="1591238"/>
            <a:ext cx="1578384" cy="19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9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8FE446-3873-DE1A-B2E0-352C44B9C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60" y="1317860"/>
            <a:ext cx="3653262" cy="2507777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The database </a:t>
            </a:r>
            <a:r>
              <a:rPr lang="it-IT" sz="2000" b="1" dirty="0" err="1"/>
              <a:t>has</a:t>
            </a:r>
            <a:r>
              <a:rPr lang="it-IT" sz="2000" b="1" dirty="0"/>
              <a:t> 2 </a:t>
            </a:r>
            <a:r>
              <a:rPr lang="it-IT" sz="2000" b="1" dirty="0" err="1"/>
              <a:t>columns</a:t>
            </a:r>
            <a:r>
              <a:rPr lang="it-IT" sz="2000" b="1" dirty="0"/>
              <a:t> of </a:t>
            </a:r>
            <a:r>
              <a:rPr lang="it-IT" sz="2000" b="1" dirty="0" err="1"/>
              <a:t>interest</a:t>
            </a:r>
            <a:r>
              <a:rPr lang="it-IT" sz="2000" b="1" dirty="0"/>
              <a:t>, y and </a:t>
            </a:r>
            <a:r>
              <a:rPr lang="it-IT" sz="2000" b="1" dirty="0" err="1"/>
              <a:t>ds</a:t>
            </a:r>
            <a:r>
              <a:rPr lang="it-IT" sz="2000" b="1" dirty="0"/>
              <a:t>:</a:t>
            </a:r>
          </a:p>
          <a:p>
            <a:r>
              <a:rPr lang="it-IT" sz="2000" b="1" dirty="0"/>
              <a:t>y: </a:t>
            </a:r>
            <a:r>
              <a:rPr lang="it-IT" sz="2000" b="1" dirty="0" err="1"/>
              <a:t>number</a:t>
            </a:r>
            <a:r>
              <a:rPr lang="it-IT" sz="2000" b="1" dirty="0"/>
              <a:t> of </a:t>
            </a:r>
            <a:r>
              <a:rPr lang="it-IT" sz="2000" b="1" dirty="0" err="1"/>
              <a:t>warnings</a:t>
            </a:r>
            <a:endParaRPr lang="it-IT" sz="2000" b="1" dirty="0"/>
          </a:p>
          <a:p>
            <a:r>
              <a:rPr lang="it-IT" sz="2000" b="1" dirty="0" err="1"/>
              <a:t>ds</a:t>
            </a:r>
            <a:r>
              <a:rPr lang="it-IT" sz="2000" b="1" dirty="0"/>
              <a:t>: the </a:t>
            </a:r>
            <a:r>
              <a:rPr lang="it-IT" sz="2000" b="1" dirty="0" err="1"/>
              <a:t>datetime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516C97-CDF6-B672-7BBF-D5A3D148F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28</a:t>
            </a:fld>
            <a:endParaRPr lang="it-IT"/>
          </a:p>
        </p:txBody>
      </p:sp>
      <p:pic>
        <p:nvPicPr>
          <p:cNvPr id="12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7D28872-9782-7D9B-C569-D98B6225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82" y="448647"/>
            <a:ext cx="2355317" cy="42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A9154D-9C52-54C3-9B76-D92AEC01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53" y="1446150"/>
            <a:ext cx="3848447" cy="3161700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We</a:t>
            </a:r>
            <a:r>
              <a:rPr lang="it-IT" sz="2000" b="1" dirty="0"/>
              <a:t> </a:t>
            </a:r>
            <a:r>
              <a:rPr lang="it-IT" sz="2000" b="1" dirty="0" err="1"/>
              <a:t>train</a:t>
            </a:r>
            <a:r>
              <a:rPr lang="it-IT" sz="2000" b="1" dirty="0"/>
              <a:t> the model </a:t>
            </a:r>
            <a:r>
              <a:rPr lang="it-IT" sz="2000" b="1" dirty="0" err="1"/>
              <a:t>also</a:t>
            </a:r>
            <a:r>
              <a:rPr lang="it-IT" sz="2000" b="1" dirty="0"/>
              <a:t> on </a:t>
            </a:r>
            <a:r>
              <a:rPr lang="it-IT" sz="2000" b="1" dirty="0" err="1"/>
              <a:t>his</a:t>
            </a:r>
            <a:r>
              <a:rPr lang="it-IT" sz="2000" b="1" dirty="0"/>
              <a:t> </a:t>
            </a:r>
            <a:r>
              <a:rPr lang="it-IT" sz="2000" b="1" dirty="0" err="1"/>
              <a:t>predictions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r>
              <a:rPr lang="it-IT" sz="2000" b="1" dirty="0"/>
              <a:t>And </a:t>
            </a:r>
            <a:r>
              <a:rPr lang="it-IT" sz="2000" b="1" dirty="0" err="1"/>
              <a:t>we</a:t>
            </a:r>
            <a:r>
              <a:rPr lang="it-IT" sz="2000" b="1" dirty="0"/>
              <a:t> do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monthly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C77AE5-FF49-C1EC-28CD-52811EC03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CE6610-39D6-DD53-6802-1380054F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53" y="517452"/>
            <a:ext cx="4500594" cy="24129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33BD11F-BD15-1636-21F7-7BB29567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92" y="3526957"/>
            <a:ext cx="5591955" cy="504895"/>
          </a:xfrm>
          <a:prstGeom prst="rect">
            <a:avLst/>
          </a:prstGeom>
        </p:spPr>
      </p:pic>
      <p:sp>
        <p:nvSpPr>
          <p:cNvPr id="2" name="Rettangolo 4">
            <a:extLst>
              <a:ext uri="{FF2B5EF4-FFF2-40B4-BE49-F238E27FC236}">
                <a16:creationId xmlns:a16="http://schemas.microsoft.com/office/drawing/2014/main" id="{B27BBC37-5C69-8395-0B15-E4EC89C7E648}"/>
              </a:ext>
            </a:extLst>
          </p:cNvPr>
          <p:cNvSpPr/>
          <p:nvPr/>
        </p:nvSpPr>
        <p:spPr>
          <a:xfrm>
            <a:off x="5089849" y="813815"/>
            <a:ext cx="3569519" cy="96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22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Problem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92437-DBB5-A8D4-D123-E3173685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2162078"/>
            <a:ext cx="6677500" cy="2467670"/>
          </a:xfrm>
        </p:spPr>
        <p:txBody>
          <a:bodyPr/>
          <a:lstStyle/>
          <a:p>
            <a:pPr marL="76200" indent="0">
              <a:buNone/>
            </a:pPr>
            <a:r>
              <a:rPr lang="en-GB" sz="1600" b="1" dirty="0"/>
              <a:t>Speech is the easiest way for communication in the world. </a:t>
            </a:r>
          </a:p>
          <a:p>
            <a:pPr marL="76200" indent="0">
              <a:buNone/>
            </a:pPr>
            <a:r>
              <a:rPr lang="en-GB" sz="1600" b="1" dirty="0"/>
              <a:t>It becomes difficult for speech-impaired people to communicate with other people as they use sign language for communication. </a:t>
            </a:r>
          </a:p>
          <a:p>
            <a:pPr marL="76200" indent="0">
              <a:buNone/>
            </a:pPr>
            <a:r>
              <a:rPr lang="en-GB" sz="1600" b="1" dirty="0"/>
              <a:t>When a speech-impaired person communicates with non-deaf person, the bridge gap between them is too much to fill . . 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8C81F-3007-027D-7B9B-FB0769717340}"/>
              </a:ext>
            </a:extLst>
          </p:cNvPr>
          <p:cNvSpPr txBox="1"/>
          <p:nvPr/>
        </p:nvSpPr>
        <p:spPr>
          <a:xfrm>
            <a:off x="580550" y="1181536"/>
            <a:ext cx="6461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</a:rPr>
              <a:t>In Italy, the Deaf community that uses Italian Sign Language (LIS) comprises approximately 40,000 people</a:t>
            </a:r>
            <a:endParaRPr lang="en-IT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D92F0-760D-0930-DCE0-F9E164DB6840}"/>
              </a:ext>
            </a:extLst>
          </p:cNvPr>
          <p:cNvSpPr txBox="1"/>
          <p:nvPr/>
        </p:nvSpPr>
        <p:spPr>
          <a:xfrm>
            <a:off x="580550" y="1813953"/>
            <a:ext cx="2400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FF00"/>
                </a:solidFill>
              </a:rPr>
              <a:t>Source: </a:t>
            </a:r>
            <a:r>
              <a:rPr lang="en-GB" sz="1000" dirty="0" err="1">
                <a:solidFill>
                  <a:srgbClr val="FFFF00"/>
                </a:solidFill>
              </a:rPr>
              <a:t>Università</a:t>
            </a:r>
            <a:r>
              <a:rPr lang="en-GB" sz="1000" dirty="0">
                <a:solidFill>
                  <a:srgbClr val="FFFF00"/>
                </a:solidFill>
              </a:rPr>
              <a:t> Ca’ Foscari Venezia</a:t>
            </a:r>
            <a:endParaRPr lang="en-IT" sz="1000" dirty="0">
              <a:solidFill>
                <a:srgbClr val="FFFF00"/>
              </a:solidFill>
            </a:endParaRPr>
          </a:p>
        </p:txBody>
      </p:sp>
      <p:pic>
        <p:nvPicPr>
          <p:cNvPr id="9" name="Picture 8" descr="A silhouette of two people&#10;&#10;Description automatically generated">
            <a:extLst>
              <a:ext uri="{FF2B5EF4-FFF2-40B4-BE49-F238E27FC236}">
                <a16:creationId xmlns:a16="http://schemas.microsoft.com/office/drawing/2014/main" id="{55DA12A6-A4AA-20E0-2C43-FE22EE4F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67" y="529338"/>
            <a:ext cx="2528778" cy="17420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B13B0C-F811-9C84-A5E8-B181A210D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066" y="1654961"/>
            <a:ext cx="2841000" cy="1833577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Points: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numbers</a:t>
            </a:r>
            <a:endParaRPr lang="it-IT" b="1" dirty="0"/>
          </a:p>
          <a:p>
            <a:pPr marL="101600" indent="0">
              <a:buNone/>
            </a:pPr>
            <a:endParaRPr lang="it-IT" b="1" dirty="0"/>
          </a:p>
          <a:p>
            <a:pPr marL="101600" indent="0">
              <a:buNone/>
            </a:pPr>
            <a:r>
              <a:rPr lang="it-IT" b="1" dirty="0"/>
              <a:t>Blue line: </a:t>
            </a:r>
            <a:r>
              <a:rPr lang="it-IT" b="1" dirty="0" err="1"/>
              <a:t>it’s</a:t>
            </a:r>
            <a:r>
              <a:rPr lang="it-IT" b="1" dirty="0"/>
              <a:t> the </a:t>
            </a:r>
            <a:r>
              <a:rPr lang="it-IT" b="1" dirty="0" err="1"/>
              <a:t>predicted</a:t>
            </a:r>
            <a:r>
              <a:rPr lang="it-IT" b="1" dirty="0"/>
              <a:t> trend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C3E645-D997-BD0C-D809-6B3D1D90E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9BEAF9-1A60-7F61-457B-E2D9C92B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82" y="1063350"/>
            <a:ext cx="5073252" cy="30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7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38DD92-2175-E076-1CE2-DB73CBE046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066" y="1812539"/>
            <a:ext cx="2841000" cy="151842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 err="1"/>
              <a:t>All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 zones are </a:t>
            </a:r>
            <a:r>
              <a:rPr lang="it-IT" b="1" dirty="0" err="1"/>
              <a:t>shown</a:t>
            </a:r>
            <a:r>
              <a:rPr lang="it-IT" b="1" dirty="0"/>
              <a:t> in the web app with blue pointers.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1FFDE5-6509-F642-CA0E-CF7766DF5F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441689-1EAE-A61E-7EB6-70EDF1B1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74" y="402314"/>
            <a:ext cx="5279760" cy="4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2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9E3D7-1AAD-2A6F-CA04-57843CAE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3.3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CC4843-C434-5B37-7BB6-97BFB3D1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219075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In </a:t>
            </a:r>
            <a:r>
              <a:rPr lang="it-IT" b="1" dirty="0" err="1"/>
              <a:t>our</a:t>
            </a:r>
            <a:r>
              <a:rPr lang="it-IT" b="1" dirty="0"/>
              <a:t> society </a:t>
            </a:r>
            <a:r>
              <a:rPr lang="it-IT" b="1" dirty="0" err="1"/>
              <a:t>it’s</a:t>
            </a:r>
            <a:r>
              <a:rPr lang="it-IT" b="1" dirty="0"/>
              <a:t> a major </a:t>
            </a:r>
            <a:r>
              <a:rPr lang="it-IT" b="1" dirty="0" err="1"/>
              <a:t>problem</a:t>
            </a:r>
            <a:r>
              <a:rPr lang="it-IT" b="1" dirty="0"/>
              <a:t> to include </a:t>
            </a:r>
            <a:r>
              <a:rPr lang="it-IT" b="1" dirty="0" err="1"/>
              <a:t>minorities</a:t>
            </a:r>
            <a:r>
              <a:rPr lang="it-IT" b="1" dirty="0"/>
              <a:t> and </a:t>
            </a:r>
            <a:r>
              <a:rPr lang="it-IT" b="1" dirty="0" err="1"/>
              <a:t>promote</a:t>
            </a:r>
            <a:r>
              <a:rPr lang="it-IT" b="1" dirty="0"/>
              <a:t> equality. </a:t>
            </a:r>
          </a:p>
          <a:p>
            <a:pPr marL="101600" indent="0">
              <a:buNone/>
            </a:pPr>
            <a:r>
              <a:rPr lang="it-IT" b="1" dirty="0" err="1"/>
              <a:t>Our</a:t>
            </a:r>
            <a:r>
              <a:rPr lang="it-IT" b="1" dirty="0"/>
              <a:t> project </a:t>
            </a:r>
            <a:r>
              <a:rPr lang="it-IT" b="1" dirty="0" err="1"/>
              <a:t>main</a:t>
            </a:r>
            <a:r>
              <a:rPr lang="it-IT" b="1" dirty="0"/>
              <a:t> goal </a:t>
            </a:r>
            <a:r>
              <a:rPr lang="it-IT" b="1" dirty="0" err="1"/>
              <a:t>it’s</a:t>
            </a:r>
            <a:r>
              <a:rPr lang="it-IT" b="1" dirty="0"/>
              <a:t> to work on </a:t>
            </a:r>
            <a:r>
              <a:rPr lang="it-IT" b="1" dirty="0" err="1"/>
              <a:t>that</a:t>
            </a:r>
            <a:r>
              <a:rPr lang="it-IT" b="1" dirty="0"/>
              <a:t>.</a:t>
            </a:r>
          </a:p>
          <a:p>
            <a:pPr marL="101600" indent="0">
              <a:buNone/>
            </a:pPr>
            <a:r>
              <a:rPr lang="it-IT" b="1" dirty="0"/>
              <a:t>But </a:t>
            </a:r>
            <a:r>
              <a:rPr lang="it-IT" b="1" dirty="0" err="1"/>
              <a:t>there</a:t>
            </a:r>
            <a:r>
              <a:rPr lang="it-IT" b="1" dirty="0"/>
              <a:t> are a </a:t>
            </a:r>
            <a:r>
              <a:rPr lang="it-IT" b="1" dirty="0" err="1"/>
              <a:t>lot</a:t>
            </a:r>
            <a:r>
              <a:rPr lang="it-IT" b="1" dirty="0"/>
              <a:t> of </a:t>
            </a:r>
            <a:r>
              <a:rPr lang="it-IT" b="1" dirty="0" err="1"/>
              <a:t>improvements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can be made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F36099-8579-5519-E666-DE517C4CA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138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556EFC-482B-0A6E-962E-1D5E9469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15" y="915118"/>
            <a:ext cx="2841000" cy="3313264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To help the </a:t>
            </a:r>
            <a:r>
              <a:rPr lang="it-IT" b="1" dirty="0" err="1"/>
              <a:t>accuracy</a:t>
            </a:r>
            <a:r>
              <a:rPr lang="it-IT" b="1" dirty="0"/>
              <a:t> of </a:t>
            </a:r>
            <a:r>
              <a:rPr lang="it-IT" b="1" dirty="0" err="1"/>
              <a:t>our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r>
              <a:rPr lang="it-IT" b="1" dirty="0"/>
              <a:t> system,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added</a:t>
            </a:r>
            <a:r>
              <a:rPr lang="it-IT" b="1" dirty="0"/>
              <a:t> a </a:t>
            </a:r>
            <a:r>
              <a:rPr lang="it-IT" b="1" dirty="0" err="1"/>
              <a:t>button</a:t>
            </a:r>
            <a:r>
              <a:rPr lang="it-IT" b="1" dirty="0"/>
              <a:t> in the client app </a:t>
            </a:r>
            <a:r>
              <a:rPr lang="it-IT" b="1" dirty="0" err="1"/>
              <a:t>which</a:t>
            </a:r>
            <a:r>
              <a:rPr lang="it-IT" b="1" dirty="0"/>
              <a:t> </a:t>
            </a:r>
            <a:r>
              <a:rPr lang="it-IT" b="1" dirty="0" err="1"/>
              <a:t>everyone</a:t>
            </a:r>
            <a:r>
              <a:rPr lang="it-IT" b="1" dirty="0"/>
              <a:t> can use to set </a:t>
            </a:r>
            <a:r>
              <a:rPr lang="it-IT" b="1" dirty="0" err="1"/>
              <a:t>their</a:t>
            </a:r>
            <a:r>
              <a:rPr lang="it-IT" b="1" dirty="0"/>
              <a:t> location </a:t>
            </a:r>
            <a:r>
              <a:rPr lang="it-IT" b="1" dirty="0" err="1"/>
              <a:t>as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, </a:t>
            </a:r>
            <a:r>
              <a:rPr lang="it-IT" b="1" dirty="0" err="1"/>
              <a:t>adding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to the database.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30B8B1-8D3E-E77E-D528-A2B523C62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/>
          </a:p>
        </p:txBody>
      </p:sp>
      <p:grpSp>
        <p:nvGrpSpPr>
          <p:cNvPr id="6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422453" y="136287"/>
            <a:ext cx="2187095" cy="4695164"/>
            <a:chOff x="2547150" y="238125"/>
            <a:chExt cx="2525675" cy="5238750"/>
          </a:xfrm>
        </p:grpSpPr>
        <p:sp>
          <p:nvSpPr>
            <p:cNvPr id="7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84A8B86F-CB22-5E0B-BE78-2A2C529E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200" y="567849"/>
            <a:ext cx="2073599" cy="3833722"/>
          </a:xfrm>
          <a:prstGeom prst="rect">
            <a:avLst/>
          </a:prstGeom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C94F9EBA-3A19-4A16-C135-0D7CDC4F820D}"/>
              </a:ext>
            </a:extLst>
          </p:cNvPr>
          <p:cNvSpPr/>
          <p:nvPr/>
        </p:nvSpPr>
        <p:spPr>
          <a:xfrm>
            <a:off x="5605567" y="2239200"/>
            <a:ext cx="432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78A0DF-3B42-6AFC-FD52-E624E90B0995}"/>
              </a:ext>
            </a:extLst>
          </p:cNvPr>
          <p:cNvSpPr txBox="1"/>
          <p:nvPr/>
        </p:nvSpPr>
        <p:spPr>
          <a:xfrm>
            <a:off x="392807" y="337016"/>
            <a:ext cx="46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For </a:t>
            </a:r>
            <a:r>
              <a:rPr lang="it-IT" sz="2400" b="1" dirty="0" err="1">
                <a:solidFill>
                  <a:schemeClr val="bg1"/>
                </a:solidFill>
                <a:latin typeface="Muli" panose="020B0604020202020204" charset="0"/>
              </a:rPr>
              <a:t>example</a:t>
            </a:r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6402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95A79FC-4D2F-BC3C-CB1F-E3CE64FC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928" y="1619825"/>
            <a:ext cx="4365850" cy="1903849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Or </a:t>
            </a:r>
            <a:r>
              <a:rPr lang="it-IT" sz="2000" b="1" dirty="0" err="1"/>
              <a:t>maybe</a:t>
            </a:r>
            <a:r>
              <a:rPr lang="it-IT" sz="2000" b="1" dirty="0"/>
              <a:t>, to help </a:t>
            </a:r>
            <a:r>
              <a:rPr lang="it-IT" sz="2000" b="1" dirty="0" err="1"/>
              <a:t>socialization</a:t>
            </a:r>
            <a:r>
              <a:rPr lang="it-IT" sz="2000" b="1" dirty="0"/>
              <a:t>, </a:t>
            </a:r>
            <a:r>
              <a:rPr lang="it-IT" sz="2000" b="1" dirty="0" err="1"/>
              <a:t>we</a:t>
            </a:r>
            <a:r>
              <a:rPr lang="it-IT" sz="2000" b="1" dirty="0"/>
              <a:t> can </a:t>
            </a:r>
            <a:r>
              <a:rPr lang="it-IT" sz="2000" b="1" dirty="0" err="1"/>
              <a:t>actually</a:t>
            </a:r>
            <a:r>
              <a:rPr lang="it-IT" sz="2000" b="1" dirty="0"/>
              <a:t> </a:t>
            </a:r>
            <a:r>
              <a:rPr lang="it-IT" sz="2000" b="1" dirty="0" err="1"/>
              <a:t>add</a:t>
            </a:r>
            <a:r>
              <a:rPr lang="it-IT" sz="2000" b="1" dirty="0"/>
              <a:t> a </a:t>
            </a:r>
            <a:r>
              <a:rPr lang="it-IT" sz="2000" b="1" dirty="0" err="1"/>
              <a:t>button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indicates</a:t>
            </a:r>
            <a:r>
              <a:rPr lang="it-IT" sz="2000" b="1" dirty="0"/>
              <a:t> for a limited time </a:t>
            </a:r>
            <a:r>
              <a:rPr lang="it-IT" sz="2000" b="1" dirty="0" err="1"/>
              <a:t>your</a:t>
            </a:r>
            <a:r>
              <a:rPr lang="it-IT" sz="2000" b="1" dirty="0"/>
              <a:t> position on the </a:t>
            </a:r>
            <a:r>
              <a:rPr lang="it-IT" sz="2000" b="1" dirty="0" err="1"/>
              <a:t>map</a:t>
            </a:r>
            <a:r>
              <a:rPr lang="it-IT" sz="2000" b="1" dirty="0"/>
              <a:t>, </a:t>
            </a:r>
            <a:r>
              <a:rPr lang="it-IT" sz="2000" b="1" dirty="0" err="1"/>
              <a:t>letting</a:t>
            </a:r>
            <a:r>
              <a:rPr lang="it-IT" sz="2000" b="1" dirty="0"/>
              <a:t> </a:t>
            </a:r>
            <a:r>
              <a:rPr lang="it-IT" sz="2000" b="1" dirty="0" err="1"/>
              <a:t>other</a:t>
            </a:r>
            <a:r>
              <a:rPr lang="it-IT" sz="2000" b="1" dirty="0"/>
              <a:t> people with the </a:t>
            </a:r>
            <a:r>
              <a:rPr lang="it-IT" sz="2000" b="1" dirty="0" err="1"/>
              <a:t>glove</a:t>
            </a:r>
            <a:r>
              <a:rPr lang="it-IT" sz="2000" b="1" dirty="0"/>
              <a:t> </a:t>
            </a:r>
            <a:r>
              <a:rPr lang="it-IT" sz="2000" b="1" dirty="0" err="1"/>
              <a:t>find</a:t>
            </a:r>
            <a:r>
              <a:rPr lang="it-IT" sz="2000" b="1" dirty="0"/>
              <a:t> </a:t>
            </a:r>
            <a:r>
              <a:rPr lang="it-IT" sz="2000" b="1" dirty="0" err="1"/>
              <a:t>you</a:t>
            </a:r>
            <a:r>
              <a:rPr lang="it-IT" sz="2000" b="1" dirty="0"/>
              <a:t>.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949140-E6CB-97E3-BA65-74DEDEDCC0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/>
          </a:p>
        </p:txBody>
      </p:sp>
      <p:grpSp>
        <p:nvGrpSpPr>
          <p:cNvPr id="15" name="Google Shape;333;p32">
            <a:extLst>
              <a:ext uri="{FF2B5EF4-FFF2-40B4-BE49-F238E27FC236}">
                <a16:creationId xmlns:a16="http://schemas.microsoft.com/office/drawing/2014/main" id="{A7E0101F-12AB-6493-DC00-3DC46708D9F9}"/>
              </a:ext>
            </a:extLst>
          </p:cNvPr>
          <p:cNvGrpSpPr/>
          <p:nvPr/>
        </p:nvGrpSpPr>
        <p:grpSpPr>
          <a:xfrm>
            <a:off x="5813525" y="341895"/>
            <a:ext cx="2119546" cy="4396359"/>
            <a:chOff x="2547150" y="238125"/>
            <a:chExt cx="2525675" cy="5238750"/>
          </a:xfrm>
        </p:grpSpPr>
        <p:sp>
          <p:nvSpPr>
            <p:cNvPr id="16" name="Google Shape;334;p32">
              <a:extLst>
                <a:ext uri="{FF2B5EF4-FFF2-40B4-BE49-F238E27FC236}">
                  <a16:creationId xmlns:a16="http://schemas.microsoft.com/office/drawing/2014/main" id="{09597762-F7E3-78EE-38C2-A9C712F8712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5;p32">
              <a:extLst>
                <a:ext uri="{FF2B5EF4-FFF2-40B4-BE49-F238E27FC236}">
                  <a16:creationId xmlns:a16="http://schemas.microsoft.com/office/drawing/2014/main" id="{11B900FF-8E8C-F4B7-F81B-4519A05C3B1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6;p32">
              <a:extLst>
                <a:ext uri="{FF2B5EF4-FFF2-40B4-BE49-F238E27FC236}">
                  <a16:creationId xmlns:a16="http://schemas.microsoft.com/office/drawing/2014/main" id="{495D70AF-3742-7DCA-4036-6F9300899618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7;p32">
              <a:extLst>
                <a:ext uri="{FF2B5EF4-FFF2-40B4-BE49-F238E27FC236}">
                  <a16:creationId xmlns:a16="http://schemas.microsoft.com/office/drawing/2014/main" id="{7E02EE5B-E583-C6A5-18EF-4A5C53AA485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7FCA6663-97A4-C3B6-3CC2-FF4A551B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11" y="717688"/>
            <a:ext cx="2008800" cy="3618044"/>
          </a:xfrm>
          <a:prstGeom prst="rect">
            <a:avLst/>
          </a:prstGeom>
        </p:spPr>
      </p:pic>
      <p:grpSp>
        <p:nvGrpSpPr>
          <p:cNvPr id="25" name="Google Shape;822;p49">
            <a:extLst>
              <a:ext uri="{FF2B5EF4-FFF2-40B4-BE49-F238E27FC236}">
                <a16:creationId xmlns:a16="http://schemas.microsoft.com/office/drawing/2014/main" id="{AD863167-13A8-7CB5-7608-887342C9B93B}"/>
              </a:ext>
            </a:extLst>
          </p:cNvPr>
          <p:cNvGrpSpPr/>
          <p:nvPr/>
        </p:nvGrpSpPr>
        <p:grpSpPr>
          <a:xfrm>
            <a:off x="6283667" y="2736000"/>
            <a:ext cx="117133" cy="276837"/>
            <a:chOff x="3386850" y="2264625"/>
            <a:chExt cx="203950" cy="509249"/>
          </a:xfrm>
          <a:solidFill>
            <a:schemeClr val="accent2"/>
          </a:solidFill>
        </p:grpSpPr>
        <p:sp>
          <p:nvSpPr>
            <p:cNvPr id="26" name="Google Shape;823;p49">
              <a:extLst>
                <a:ext uri="{FF2B5EF4-FFF2-40B4-BE49-F238E27FC236}">
                  <a16:creationId xmlns:a16="http://schemas.microsoft.com/office/drawing/2014/main" id="{F6D06A8E-71D3-F9F2-53D9-D25CB9D67775}"/>
                </a:ext>
              </a:extLst>
            </p:cNvPr>
            <p:cNvSpPr/>
            <p:nvPr/>
          </p:nvSpPr>
          <p:spPr>
            <a:xfrm>
              <a:off x="3386850" y="2370849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824;p49">
              <a:extLst>
                <a:ext uri="{FF2B5EF4-FFF2-40B4-BE49-F238E27FC236}">
                  <a16:creationId xmlns:a16="http://schemas.microsoft.com/office/drawing/2014/main" id="{D5E23693-823E-B6A7-B67C-8F4594D6707D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28;p49">
            <a:extLst>
              <a:ext uri="{FF2B5EF4-FFF2-40B4-BE49-F238E27FC236}">
                <a16:creationId xmlns:a16="http://schemas.microsoft.com/office/drawing/2014/main" id="{A87075C9-98C6-8D1C-50C5-246E7A44B365}"/>
              </a:ext>
            </a:extLst>
          </p:cNvPr>
          <p:cNvGrpSpPr/>
          <p:nvPr/>
        </p:nvGrpSpPr>
        <p:grpSpPr>
          <a:xfrm>
            <a:off x="7280854" y="1648799"/>
            <a:ext cx="99146" cy="256977"/>
            <a:chOff x="4076175" y="2267050"/>
            <a:chExt cx="173450" cy="504375"/>
          </a:xfrm>
          <a:solidFill>
            <a:schemeClr val="accent2"/>
          </a:solidFill>
        </p:grpSpPr>
        <p:sp>
          <p:nvSpPr>
            <p:cNvPr id="29" name="Google Shape;829;p49">
              <a:extLst>
                <a:ext uri="{FF2B5EF4-FFF2-40B4-BE49-F238E27FC236}">
                  <a16:creationId xmlns:a16="http://schemas.microsoft.com/office/drawing/2014/main" id="{899CFD84-1162-2D25-8057-FD9CBD69F4FF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0;p49">
              <a:extLst>
                <a:ext uri="{FF2B5EF4-FFF2-40B4-BE49-F238E27FC236}">
                  <a16:creationId xmlns:a16="http://schemas.microsoft.com/office/drawing/2014/main" id="{92BB00CA-B1E6-DE9F-515E-318BB466FA01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D0F835E-7C6D-9333-0789-553BFCBFCCAD}"/>
              </a:ext>
            </a:extLst>
          </p:cNvPr>
          <p:cNvSpPr txBox="1"/>
          <p:nvPr/>
        </p:nvSpPr>
        <p:spPr>
          <a:xfrm>
            <a:off x="5970835" y="2555174"/>
            <a:ext cx="625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B0604020202020204" charset="0"/>
              </a:rPr>
              <a:t>Ciao!</a:t>
            </a:r>
          </a:p>
        </p:txBody>
      </p:sp>
    </p:spTree>
    <p:extLst>
      <p:ext uri="{BB962C8B-B14F-4D97-AF65-F5344CB8AC3E}">
        <p14:creationId xmlns:p14="http://schemas.microsoft.com/office/powerpoint/2010/main" val="1011133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366587" y="210750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Solution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763486"/>
            <a:ext cx="4995657" cy="1461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i="1" dirty="0"/>
              <a:t>Sign Glove </a:t>
            </a:r>
            <a:r>
              <a:rPr lang="en-GB" sz="1800" b="1" dirty="0"/>
              <a:t>is capable of addressing this issue by facilitating communication between deaf and mute individuals with those who are not.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white glove with wires on it&#10;&#10;Description automatically generated">
            <a:extLst>
              <a:ext uri="{FF2B5EF4-FFF2-40B4-BE49-F238E27FC236}">
                <a16:creationId xmlns:a16="http://schemas.microsoft.com/office/drawing/2014/main" id="{A91A2ACE-321D-0E1C-F667-DC8467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38" y="661142"/>
            <a:ext cx="2865912" cy="38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49" y="1352550"/>
            <a:ext cx="6767308" cy="27934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1800" b="1" dirty="0" err="1"/>
              <a:t>Convert</a:t>
            </a:r>
            <a:r>
              <a:rPr lang="it-IT" sz="1800" b="1" dirty="0"/>
              <a:t> </a:t>
            </a:r>
            <a:r>
              <a:rPr lang="it-IT" sz="1800" b="1" dirty="0" err="1"/>
              <a:t>sign</a:t>
            </a:r>
            <a:r>
              <a:rPr lang="it-IT" sz="1800" b="1" dirty="0"/>
              <a:t> </a:t>
            </a:r>
            <a:r>
              <a:rPr lang="it-IT" sz="1800" b="1" dirty="0" err="1"/>
              <a:t>language</a:t>
            </a:r>
            <a:r>
              <a:rPr lang="it-IT" sz="1800" b="1" dirty="0"/>
              <a:t> in audio</a:t>
            </a:r>
          </a:p>
          <a:p>
            <a:r>
              <a:rPr lang="it-IT" sz="1800" b="1" dirty="0"/>
              <a:t>Comunicate with </a:t>
            </a:r>
            <a:r>
              <a:rPr lang="it-IT" sz="1800" b="1" dirty="0" err="1"/>
              <a:t>other</a:t>
            </a:r>
            <a:r>
              <a:rPr lang="it-IT" sz="1800" b="1" dirty="0"/>
              <a:t> </a:t>
            </a:r>
            <a:r>
              <a:rPr lang="it-IT" sz="1800" b="1" dirty="0" err="1"/>
              <a:t>gloves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cloud</a:t>
            </a:r>
          </a:p>
          <a:p>
            <a:r>
              <a:rPr lang="it-IT" sz="1800" b="1" dirty="0" err="1"/>
              <a:t>Detecting</a:t>
            </a:r>
            <a:r>
              <a:rPr lang="it-IT" sz="1800" b="1" dirty="0"/>
              <a:t>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situations</a:t>
            </a:r>
          </a:p>
          <a:p>
            <a:endParaRPr lang="it-IT" sz="1800" b="1" dirty="0"/>
          </a:p>
          <a:p>
            <a:pPr marL="76200" indent="0">
              <a:buNone/>
            </a:pPr>
            <a:endParaRPr lang="en-GB" sz="1800" b="1" dirty="0">
              <a:solidFill>
                <a:srgbClr val="FFFFFF"/>
              </a:solidFill>
              <a:latin typeface="Muli" panose="02000503000000000000" pitchFamily="2" charset="77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1.2 Features</a:t>
            </a:r>
            <a:endParaRPr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 descr="A blue hand with a square and a blue square on it&#10;&#10;Description automatically generated with medium confidence">
            <a:extLst>
              <a:ext uri="{FF2B5EF4-FFF2-40B4-BE49-F238E27FC236}">
                <a16:creationId xmlns:a16="http://schemas.microsoft.com/office/drawing/2014/main" id="{5FF64D8D-B269-B84D-7DBC-79670D26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57" y="1889525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Idea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Software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075415" y="4060590"/>
            <a:ext cx="202808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Implementation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74133" y="2143049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 Sign Language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Picture 8" descr="A close-up of hands&#10;&#10;Description automatically generated">
            <a:extLst>
              <a:ext uri="{FF2B5EF4-FFF2-40B4-BE49-F238E27FC236}">
                <a16:creationId xmlns:a16="http://schemas.microsoft.com/office/drawing/2014/main" id="{2BD923DF-ADE4-DF02-4F19-C235FD13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68" y="709126"/>
            <a:ext cx="3387866" cy="37252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642EE-E17B-3455-02ED-C7340A9B08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16" y="-49"/>
            <a:ext cx="9144000" cy="5143500"/>
          </a:xfrm>
          <a:prstGeom prst="rect">
            <a:avLst/>
          </a:prstGeom>
        </p:spPr>
      </p:pic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3" name="Google Shape;385;p37">
            <a:extLst>
              <a:ext uri="{FF2B5EF4-FFF2-40B4-BE49-F238E27FC236}">
                <a16:creationId xmlns:a16="http://schemas.microsoft.com/office/drawing/2014/main" id="{41C94621-B63C-ABE1-44DF-251217FA0974}"/>
              </a:ext>
            </a:extLst>
          </p:cNvPr>
          <p:cNvSpPr txBox="1">
            <a:spLocks/>
          </p:cNvSpPr>
          <p:nvPr/>
        </p:nvSpPr>
        <p:spPr>
          <a:xfrm>
            <a:off x="588112" y="3326143"/>
            <a:ext cx="2571692" cy="11220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85750">
              <a:spcBef>
                <a:spcPts val="600"/>
              </a:spcBef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Controller</a:t>
            </a:r>
            <a:r>
              <a:rPr lang="en-GB" sz="1000" b="1" dirty="0">
                <a:solidFill>
                  <a:schemeClr val="bg1"/>
                </a:solidFill>
              </a:rPr>
              <a:t>: Arduino/Esp32 – C++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Android App</a:t>
            </a:r>
            <a:r>
              <a:rPr lang="en-GB" sz="1000" b="1" dirty="0">
                <a:solidFill>
                  <a:schemeClr val="bg1"/>
                </a:solidFill>
              </a:rPr>
              <a:t>: MIT App Inventor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Web App</a:t>
            </a:r>
            <a:r>
              <a:rPr lang="en-GB" sz="1000" b="1" dirty="0">
                <a:solidFill>
                  <a:schemeClr val="bg1"/>
                </a:solidFill>
              </a:rPr>
              <a:t>: Flask – Python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Predictions</a:t>
            </a:r>
            <a:r>
              <a:rPr lang="en-GB" sz="1000" b="1" dirty="0">
                <a:solidFill>
                  <a:schemeClr val="bg1"/>
                </a:solidFill>
              </a:rPr>
              <a:t>: Prophet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 err="1">
                <a:solidFill>
                  <a:srgbClr val="FFFF00"/>
                </a:solidFill>
              </a:rPr>
              <a:t>Comunications</a:t>
            </a:r>
            <a:r>
              <a:rPr lang="en-GB" sz="1000" b="1" dirty="0">
                <a:solidFill>
                  <a:schemeClr val="bg1"/>
                </a:solidFill>
              </a:rPr>
              <a:t>: MQTT/HTTP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Database</a:t>
            </a:r>
            <a:r>
              <a:rPr lang="en-GB" sz="1000" b="1" dirty="0">
                <a:solidFill>
                  <a:schemeClr val="bg1"/>
                </a:solidFill>
              </a:rPr>
              <a:t>: SQLite/CouchDB</a:t>
            </a:r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-GB" sz="1800" b="1" dirty="0"/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-IT" sz="1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4BA4A-D098-2D37-5829-1A3CB25BFAFA}"/>
              </a:ext>
            </a:extLst>
          </p:cNvPr>
          <p:cNvSpPr txBox="1"/>
          <p:nvPr/>
        </p:nvSpPr>
        <p:spPr>
          <a:xfrm>
            <a:off x="588112" y="269878"/>
            <a:ext cx="185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</a:rPr>
              <a:t>1.3 Structure</a:t>
            </a:r>
            <a:endParaRPr lang="en-IT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237650" y="0"/>
            <a:ext cx="153919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Results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2332087" y="4671316"/>
            <a:ext cx="4479823" cy="4636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rgbClr val="FFFF00"/>
                </a:solidFill>
              </a:rPr>
              <a:t>Accuracy for translating hand position ≈ 0.9</a:t>
            </a:r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23EAF80D-8FF7-6573-281C-9589970E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82" y="472184"/>
            <a:ext cx="5206631" cy="4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5296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888</Words>
  <Application>Microsoft Macintosh PowerPoint</Application>
  <PresentationFormat>On-screen Show (16:9)</PresentationFormat>
  <Paragraphs>147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Arial</vt:lpstr>
      <vt:lpstr>Muli</vt:lpstr>
      <vt:lpstr>Lexend Deca</vt:lpstr>
      <vt:lpstr>Aliena template</vt:lpstr>
      <vt:lpstr>Sign Gloves  IoT and 3D Intelligent System Project  Andrea Grandi Daniele Vellani Luca Montagnani</vt:lpstr>
      <vt:lpstr>Index</vt:lpstr>
      <vt:lpstr>1.1 Problem</vt:lpstr>
      <vt:lpstr>Solution</vt:lpstr>
      <vt:lpstr>1.2 Features</vt:lpstr>
      <vt:lpstr>Roadmap</vt:lpstr>
      <vt:lpstr>LIS Sign Language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Why do we need a warning prediction system?</vt:lpstr>
      <vt:lpstr>3.1 Being voiceless it’s not that easy</vt:lpstr>
      <vt:lpstr>3.2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3.3 Possible improvements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Gloves  IoT and 3D Intelligent System Project  Andrea Grandi Daniele Vellani Luca Montagnani</dc:title>
  <cp:lastModifiedBy>ANDREA GRANDI</cp:lastModifiedBy>
  <cp:revision>212</cp:revision>
  <dcterms:modified xsi:type="dcterms:W3CDTF">2024-04-11T10:02:16Z</dcterms:modified>
</cp:coreProperties>
</file>